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75"/>
  </p:normalViewPr>
  <p:slideViewPr>
    <p:cSldViewPr snapToGrid="0" snapToObjects="1">
      <p:cViewPr varScale="1">
        <p:scale>
          <a:sx n="45" d="100"/>
          <a:sy n="45" d="100"/>
        </p:scale>
        <p:origin x="8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14"/>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13165980" y="952500"/>
            <a:ext cx="9525001"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ransmission for Offshore Wind in PJM:…"/>
          <p:cNvSpPr txBox="1">
            <a:spLocks noGrp="1"/>
          </p:cNvSpPr>
          <p:nvPr>
            <p:ph type="ctrTitle"/>
          </p:nvPr>
        </p:nvSpPr>
        <p:spPr>
          <a:xfrm>
            <a:off x="849312" y="750608"/>
            <a:ext cx="22685376" cy="3509387"/>
          </a:xfrm>
          <a:prstGeom prst="rect">
            <a:avLst/>
          </a:prstGeom>
        </p:spPr>
        <p:txBody>
          <a:bodyPr>
            <a:normAutofit fontScale="90000"/>
          </a:bodyPr>
          <a:lstStyle/>
          <a:p>
            <a:pPr defTabSz="792479">
              <a:defRPr sz="9696"/>
            </a:pPr>
            <a:r>
              <a:t>Transmission for Offshore Wind in PJM:</a:t>
            </a:r>
          </a:p>
          <a:p>
            <a:pPr defTabSz="792479">
              <a:defRPr sz="9696"/>
            </a:pPr>
            <a:r>
              <a:t>Looking Ahead</a:t>
            </a:r>
          </a:p>
        </p:txBody>
      </p:sp>
      <p:sp>
        <p:nvSpPr>
          <p:cNvPr id="120" name="Willett Kempton…"/>
          <p:cNvSpPr txBox="1">
            <a:spLocks noGrp="1"/>
          </p:cNvSpPr>
          <p:nvPr>
            <p:ph type="subTitle" sz="half" idx="1"/>
          </p:nvPr>
        </p:nvSpPr>
        <p:spPr>
          <a:xfrm>
            <a:off x="1778000" y="5004612"/>
            <a:ext cx="20828000" cy="4706399"/>
          </a:xfrm>
          <a:prstGeom prst="rect">
            <a:avLst/>
          </a:prstGeom>
        </p:spPr>
        <p:txBody>
          <a:bodyPr/>
          <a:lstStyle/>
          <a:p>
            <a:pPr defTabSz="577850">
              <a:defRPr sz="4200"/>
            </a:pPr>
            <a:r>
              <a:t>Willett Kempton</a:t>
            </a:r>
          </a:p>
          <a:p>
            <a:pPr defTabSz="577850">
              <a:defRPr sz="3080"/>
            </a:pPr>
            <a:r>
              <a:t>Center for Research in Wind (CReW)</a:t>
            </a:r>
          </a:p>
          <a:p>
            <a:pPr defTabSz="577850">
              <a:defRPr sz="3080"/>
            </a:pPr>
            <a:r>
              <a:t>College of Earth, Ocean &amp; Environment</a:t>
            </a:r>
          </a:p>
          <a:p>
            <a:pPr defTabSz="577850">
              <a:defRPr sz="3080"/>
            </a:pPr>
            <a:r>
              <a:t>Department of Electrical and Computer Engineering</a:t>
            </a:r>
          </a:p>
          <a:p>
            <a:pPr defTabSz="577850">
              <a:defRPr sz="3080"/>
            </a:pPr>
            <a:r>
              <a:t>University of Delaware</a:t>
            </a:r>
          </a:p>
          <a:p>
            <a:pPr defTabSz="577850">
              <a:defRPr sz="3080"/>
            </a:pPr>
            <a:endParaRPr/>
          </a:p>
          <a:p>
            <a:pPr defTabSz="577850">
              <a:defRPr sz="4200"/>
            </a:pPr>
            <a:r>
              <a:t>Elpiniki Apostolaki-Iosifidou</a:t>
            </a:r>
          </a:p>
          <a:p>
            <a:pPr defTabSz="577850">
              <a:defRPr sz="3080"/>
            </a:pPr>
            <a:r>
              <a:t>Grid Integration, Systems, and Mobility (GISMo)</a:t>
            </a:r>
          </a:p>
          <a:p>
            <a:pPr defTabSz="577850">
              <a:defRPr sz="3080"/>
            </a:pPr>
            <a:r>
              <a:t>SLAC National Accelerator Laboratory (Stanford University)</a:t>
            </a:r>
          </a:p>
        </p:txBody>
      </p:sp>
      <p:sp>
        <p:nvSpPr>
          <p:cNvPr id="121" name="presented at…"/>
          <p:cNvSpPr txBox="1"/>
          <p:nvPr/>
        </p:nvSpPr>
        <p:spPr>
          <a:xfrm>
            <a:off x="7733605" y="10621962"/>
            <a:ext cx="7988103" cy="2044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b="0"/>
            </a:pPr>
            <a:r>
              <a:t>presented at</a:t>
            </a:r>
          </a:p>
          <a:p>
            <a:pPr defTabSz="457200">
              <a:defRPr sz="3200">
                <a:latin typeface="Calibri"/>
                <a:ea typeface="Calibri"/>
                <a:cs typeface="Calibri"/>
                <a:sym typeface="Calibri"/>
              </a:defRPr>
            </a:pPr>
            <a:r>
              <a:t>Energy Policy Roundtable in the PJM Footprint</a:t>
            </a:r>
          </a:p>
          <a:p>
            <a:pPr defTabSz="457200">
              <a:defRPr sz="3200" b="0">
                <a:latin typeface="Calibri"/>
                <a:ea typeface="Calibri"/>
                <a:cs typeface="Calibri"/>
                <a:sym typeface="Calibri"/>
              </a:defRPr>
            </a:pPr>
            <a:r>
              <a:t>Panel on Transmission for Offshore Wind</a:t>
            </a:r>
          </a:p>
          <a:p>
            <a:pPr defTabSz="457200">
              <a:defRPr sz="3200" b="0">
                <a:latin typeface="Calibri"/>
                <a:ea typeface="Calibri"/>
                <a:cs typeface="Calibri"/>
                <a:sym typeface="Calibri"/>
              </a:defRPr>
            </a:pPr>
            <a:r>
              <a:t>Philadelphia, 24 April 2019</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Image" descr="Image"/>
          <p:cNvPicPr>
            <a:picLocks noChangeAspect="1"/>
          </p:cNvPicPr>
          <p:nvPr/>
        </p:nvPicPr>
        <p:blipFill>
          <a:blip r:embed="rId2">
            <a:extLst/>
          </a:blip>
          <a:stretch>
            <a:fillRect/>
          </a:stretch>
        </p:blipFill>
        <p:spPr>
          <a:xfrm>
            <a:off x="58718" y="207627"/>
            <a:ext cx="14168122" cy="11401318"/>
          </a:xfrm>
          <a:prstGeom prst="rect">
            <a:avLst/>
          </a:prstGeom>
          <a:ln w="12700">
            <a:miter lim="400000"/>
          </a:ln>
        </p:spPr>
      </p:pic>
      <p:sp>
        <p:nvSpPr>
          <p:cNvPr id="160" name="Left scale:  GWs of 10-min  synchronized reserves (battery or spinning reserves) needed.…"/>
          <p:cNvSpPr txBox="1">
            <a:spLocks noGrp="1"/>
          </p:cNvSpPr>
          <p:nvPr>
            <p:ph type="body" sz="half" idx="1"/>
          </p:nvPr>
        </p:nvSpPr>
        <p:spPr>
          <a:xfrm>
            <a:off x="14374223" y="3986522"/>
            <a:ext cx="9740926" cy="8188016"/>
          </a:xfrm>
          <a:prstGeom prst="rect">
            <a:avLst/>
          </a:prstGeom>
        </p:spPr>
        <p:txBody>
          <a:bodyPr/>
          <a:lstStyle/>
          <a:p>
            <a:pPr algn="l" defTabSz="503555">
              <a:defRPr sz="3050"/>
            </a:pPr>
            <a:r>
              <a:t>  Left scale:  GWs of 10-min  synchronized reserves (battery or spinning reserves) needed. </a:t>
            </a:r>
          </a:p>
          <a:p>
            <a:pPr algn="l" defTabSz="503555">
              <a:defRPr sz="3050"/>
            </a:pPr>
            <a:r>
              <a:t>  Assumes current operating rules, AC from OSW, added transmission, but no new DSM or flex load.  Assumes slow generators can only be adjusted based on day-ahead forcast.</a:t>
            </a:r>
          </a:p>
          <a:p>
            <a:pPr algn="l" defTabSz="503555">
              <a:defRPr sz="3050"/>
            </a:pPr>
            <a:r>
              <a:t>* With today’s forecasts, need 8 GW reserves to integrate 70 GW of OSW.</a:t>
            </a:r>
          </a:p>
          <a:p>
            <a:pPr algn="l" defTabSz="503555">
              <a:defRPr sz="3050"/>
            </a:pPr>
            <a:r>
              <a:t>* With perfect forecasts, ~1 GW reserves for 70 GW wind.</a:t>
            </a:r>
          </a:p>
          <a:p>
            <a:pPr algn="l" defTabSz="503555">
              <a:defRPr sz="3050"/>
            </a:pPr>
            <a:r>
              <a:t>* Shoulder seasons better, but …</a:t>
            </a:r>
          </a:p>
          <a:p>
            <a:pPr algn="l" defTabSz="503555">
              <a:defRPr sz="3050"/>
            </a:pPr>
            <a:r>
              <a:t>* July worse: with 15 GW reserves, OSW is limited to 35 GW in order to preserve 0% prob of generation shortfall.</a:t>
            </a:r>
          </a:p>
          <a:p>
            <a:pPr algn="l" defTabSz="503555">
              <a:defRPr sz="3050"/>
            </a:pPr>
            <a:endParaRPr/>
          </a:p>
          <a:p>
            <a:pPr algn="l" defTabSz="503555">
              <a:defRPr sz="3050"/>
            </a:pPr>
            <a:endParaRPr/>
          </a:p>
        </p:txBody>
      </p:sp>
      <p:sp>
        <p:nvSpPr>
          <p:cNvPr id="161" name="from:  Samaō et al 2017"/>
          <p:cNvSpPr txBox="1"/>
          <p:nvPr/>
        </p:nvSpPr>
        <p:spPr>
          <a:xfrm>
            <a:off x="741045" y="12673775"/>
            <a:ext cx="4375786" cy="5604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from:  Samaō et al 2017</a:t>
            </a:r>
          </a:p>
        </p:txBody>
      </p:sp>
      <p:sp>
        <p:nvSpPr>
          <p:cNvPr id="162" name="How to Integrate from 0 to 70 GW of Offshore Wind"/>
          <p:cNvSpPr txBox="1">
            <a:spLocks noGrp="1"/>
          </p:cNvSpPr>
          <p:nvPr>
            <p:ph type="title"/>
          </p:nvPr>
        </p:nvSpPr>
        <p:spPr>
          <a:xfrm>
            <a:off x="14791965" y="419100"/>
            <a:ext cx="9097802" cy="3277618"/>
          </a:xfrm>
          <a:prstGeom prst="rect">
            <a:avLst/>
          </a:prstGeom>
        </p:spPr>
        <p:txBody>
          <a:bodyPr/>
          <a:lstStyle>
            <a:lvl1pPr defTabSz="668655">
              <a:defRPr sz="6804"/>
            </a:lvl1pPr>
          </a:lstStyle>
          <a:p>
            <a:r>
              <a:t>How to Integrate from 0 to 70 GW of Offshore Wind</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Conclusions"/>
          <p:cNvSpPr txBox="1">
            <a:spLocks noGrp="1"/>
          </p:cNvSpPr>
          <p:nvPr>
            <p:ph type="title"/>
          </p:nvPr>
        </p:nvSpPr>
        <p:spPr>
          <a:prstGeom prst="rect">
            <a:avLst/>
          </a:prstGeom>
        </p:spPr>
        <p:txBody>
          <a:bodyPr/>
          <a:lstStyle/>
          <a:p>
            <a:r>
              <a:t>Conclusions</a:t>
            </a:r>
          </a:p>
        </p:txBody>
      </p:sp>
      <p:sp>
        <p:nvSpPr>
          <p:cNvPr id="165" name="We can add 35 GW of OSW to PJM and maintain reliability, conservatively assuming…"/>
          <p:cNvSpPr txBox="1">
            <a:spLocks noGrp="1"/>
          </p:cNvSpPr>
          <p:nvPr>
            <p:ph type="body" idx="1"/>
          </p:nvPr>
        </p:nvSpPr>
        <p:spPr>
          <a:xfrm>
            <a:off x="1689100" y="2892114"/>
            <a:ext cx="21241600" cy="10019055"/>
          </a:xfrm>
          <a:prstGeom prst="rect">
            <a:avLst/>
          </a:prstGeom>
        </p:spPr>
        <p:txBody>
          <a:bodyPr/>
          <a:lstStyle/>
          <a:p>
            <a:pPr marL="533400" indent="-533400" defTabSz="693419">
              <a:spcBef>
                <a:spcPts val="4900"/>
              </a:spcBef>
              <a:defRPr sz="4032"/>
            </a:pPr>
            <a:r>
              <a:t>We can add 35 GW of OSW to PJM and maintain reliability, conservatively assuming</a:t>
            </a:r>
          </a:p>
          <a:p>
            <a:pPr marL="1066800" lvl="1" indent="-533400" defTabSz="693419">
              <a:spcBef>
                <a:spcPts val="4900"/>
              </a:spcBef>
              <a:defRPr sz="4032"/>
            </a:pPr>
            <a:r>
              <a:t>Retain all current conditions and rules, but add traditional fast-ramp synchronous reserves</a:t>
            </a:r>
          </a:p>
          <a:p>
            <a:pPr marL="533400" indent="-533400" defTabSz="693419">
              <a:spcBef>
                <a:spcPts val="4900"/>
              </a:spcBef>
              <a:defRPr sz="4032"/>
            </a:pPr>
            <a:r>
              <a:t>OR, integrate more OSW with any combination of…</a:t>
            </a:r>
          </a:p>
          <a:p>
            <a:pPr marL="1066800" lvl="1" indent="-533400" defTabSz="693419">
              <a:spcBef>
                <a:spcPts val="4900"/>
              </a:spcBef>
              <a:defRPr sz="4032"/>
            </a:pPr>
            <a:r>
              <a:t>more added capacity from DSM and storage,</a:t>
            </a:r>
          </a:p>
          <a:p>
            <a:pPr marL="1066800" lvl="1" indent="-533400" defTabSz="693419">
              <a:spcBef>
                <a:spcPts val="4900"/>
              </a:spcBef>
              <a:defRPr sz="4032"/>
            </a:pPr>
            <a:r>
              <a:t>change rules, eg. shorter notice for slow-rampers,</a:t>
            </a:r>
          </a:p>
          <a:p>
            <a:pPr marL="1066800" lvl="1" indent="-533400" defTabSz="693419">
              <a:spcBef>
                <a:spcPts val="4900"/>
              </a:spcBef>
              <a:defRPr sz="4032"/>
            </a:pPr>
            <a:r>
              <a:t>improve weather forecast (strong effect!),</a:t>
            </a:r>
          </a:p>
          <a:p>
            <a:pPr marL="1066800" lvl="1" indent="-533400" defTabSz="693419">
              <a:spcBef>
                <a:spcPts val="4900"/>
              </a:spcBef>
              <a:defRPr sz="4032"/>
            </a:pPr>
            <a:r>
              <a:t>control EV charging (&amp; optionally discharging) rates. and/or</a:t>
            </a:r>
          </a:p>
          <a:p>
            <a:pPr marL="1066800" lvl="1" indent="-533400" defTabSz="693419">
              <a:spcBef>
                <a:spcPts val="4900"/>
              </a:spcBef>
              <a:defRPr sz="4032"/>
            </a:pPr>
            <a:r>
              <a:t>HVDC to shore, so each POI can be controlled as a separate “generator”</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akeaways"/>
          <p:cNvSpPr txBox="1">
            <a:spLocks noGrp="1"/>
          </p:cNvSpPr>
          <p:nvPr>
            <p:ph type="title"/>
          </p:nvPr>
        </p:nvSpPr>
        <p:spPr>
          <a:prstGeom prst="rect">
            <a:avLst/>
          </a:prstGeom>
        </p:spPr>
        <p:txBody>
          <a:bodyPr/>
          <a:lstStyle/>
          <a:p>
            <a:r>
              <a:t>Takeaways</a:t>
            </a:r>
          </a:p>
        </p:txBody>
      </p:sp>
      <p:sp>
        <p:nvSpPr>
          <p:cNvPr id="168" name="The PJM OSW resource is very large, it would add 44% to today’s PJM generation.…"/>
          <p:cNvSpPr txBox="1">
            <a:spLocks noGrp="1"/>
          </p:cNvSpPr>
          <p:nvPr>
            <p:ph type="body" idx="1"/>
          </p:nvPr>
        </p:nvSpPr>
        <p:spPr>
          <a:xfrm>
            <a:off x="897613" y="2959100"/>
            <a:ext cx="22588774" cy="10017473"/>
          </a:xfrm>
          <a:prstGeom prst="rect">
            <a:avLst/>
          </a:prstGeom>
        </p:spPr>
        <p:txBody>
          <a:bodyPr/>
          <a:lstStyle/>
          <a:p>
            <a:pPr marL="527050" indent="-527050" defTabSz="685165">
              <a:spcBef>
                <a:spcPts val="4800"/>
              </a:spcBef>
              <a:defRPr sz="3984"/>
            </a:pPr>
            <a:r>
              <a:t>The PJM OSW resource is very large, it would add 44% to today’s PJM generation.</a:t>
            </a:r>
          </a:p>
          <a:p>
            <a:pPr marL="527050" indent="-527050" defTabSz="685165">
              <a:spcBef>
                <a:spcPts val="4800"/>
              </a:spcBef>
              <a:defRPr sz="3984"/>
            </a:pPr>
            <a:r>
              <a:t>Yet, that can all be carried to shore using only today’s transmission technologies and equipment.</a:t>
            </a:r>
          </a:p>
          <a:p>
            <a:pPr marL="1054100" lvl="1" indent="-527050" defTabSz="685165">
              <a:spcBef>
                <a:spcPts val="4800"/>
              </a:spcBef>
              <a:defRPr sz="3984"/>
            </a:pPr>
            <a:r>
              <a:t>Choice of AC or HVDC technology; both were fully analyzed can can deliver all this power. </a:t>
            </a:r>
          </a:p>
          <a:p>
            <a:pPr marL="1054100" lvl="1" indent="-527050" defTabSz="685165">
              <a:spcBef>
                <a:spcPts val="4800"/>
              </a:spcBef>
              <a:defRPr sz="3984"/>
            </a:pPr>
            <a:r>
              <a:t>Additional POIs on land would be needed, not analyzed here.</a:t>
            </a:r>
          </a:p>
          <a:p>
            <a:pPr marL="527050" indent="-527050" defTabSz="685165">
              <a:spcBef>
                <a:spcPts val="4800"/>
              </a:spcBef>
              <a:defRPr sz="3984"/>
            </a:pPr>
            <a:r>
              <a:t>Up to 35 GW capacity of OSW can be integrated with traditional means - just build more fast ramping reserves</a:t>
            </a:r>
          </a:p>
          <a:p>
            <a:pPr marL="1054100" lvl="1" indent="-527050" defTabSz="685165">
              <a:spcBef>
                <a:spcPts val="4800"/>
              </a:spcBef>
              <a:defRPr sz="3984"/>
            </a:pPr>
            <a:r>
              <a:t>But with rapid of growth of wind to West and to East, prudent to make adjustments as noted to more easily absorb more wind</a:t>
            </a:r>
          </a:p>
          <a:p>
            <a:pPr marL="527050" indent="-527050" defTabSz="685165">
              <a:spcBef>
                <a:spcPts val="4800"/>
              </a:spcBef>
              <a:defRPr sz="3984"/>
            </a:pPr>
            <a:r>
              <a:t>Probably can integrate all 70 GW with a combination of multiple of the listed, more cost-effective means.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End"/>
          <p:cNvSpPr txBox="1">
            <a:spLocks noGrp="1"/>
          </p:cNvSpPr>
          <p:nvPr>
            <p:ph type="title"/>
          </p:nvPr>
        </p:nvSpPr>
        <p:spPr>
          <a:prstGeom prst="rect">
            <a:avLst/>
          </a:prstGeom>
        </p:spPr>
        <p:txBody>
          <a:bodyPr/>
          <a:lstStyle/>
          <a:p>
            <a:r>
              <a:t>End</a:t>
            </a:r>
          </a:p>
        </p:txBody>
      </p:sp>
      <p:sp>
        <p:nvSpPr>
          <p:cNvPr id="171" name="More information:…"/>
          <p:cNvSpPr txBox="1"/>
          <p:nvPr/>
        </p:nvSpPr>
        <p:spPr>
          <a:xfrm>
            <a:off x="9203182" y="9411717"/>
            <a:ext cx="5977637" cy="25760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4000" b="0">
                <a:latin typeface="+mn-lt"/>
                <a:ea typeface="+mn-ea"/>
                <a:cs typeface="+mn-cs"/>
                <a:sym typeface="Helvetica Neue Medium"/>
              </a:defRPr>
            </a:pPr>
            <a:r>
              <a:t>More information:</a:t>
            </a:r>
          </a:p>
          <a:p>
            <a:pPr>
              <a:defRPr sz="4000" b="0">
                <a:latin typeface="+mn-lt"/>
                <a:ea typeface="+mn-ea"/>
                <a:cs typeface="+mn-cs"/>
                <a:sym typeface="Helvetica Neue Medium"/>
              </a:defRPr>
            </a:pPr>
            <a:endParaRPr/>
          </a:p>
          <a:p>
            <a:pPr>
              <a:defRPr sz="4000" b="0">
                <a:latin typeface="+mn-lt"/>
                <a:ea typeface="+mn-ea"/>
                <a:cs typeface="+mn-cs"/>
                <a:sym typeface="Helvetica Neue Medium"/>
              </a:defRPr>
            </a:pPr>
            <a:r>
              <a:t>https://crew.udel.edu</a:t>
            </a:r>
          </a:p>
          <a:p>
            <a:pPr>
              <a:defRPr sz="4000" b="0">
                <a:latin typeface="+mn-lt"/>
                <a:ea typeface="+mn-ea"/>
                <a:cs typeface="+mn-cs"/>
                <a:sym typeface="Helvetica Neue Medium"/>
              </a:defRPr>
            </a:pPr>
            <a:r>
              <a:t>Twitter  @WillettKempton</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ight:  Co-author…"/>
          <p:cNvSpPr txBox="1">
            <a:spLocks noGrp="1"/>
          </p:cNvSpPr>
          <p:nvPr>
            <p:ph type="title"/>
          </p:nvPr>
        </p:nvSpPr>
        <p:spPr>
          <a:xfrm>
            <a:off x="588367" y="952500"/>
            <a:ext cx="13978341" cy="2792767"/>
          </a:xfrm>
          <a:prstGeom prst="rect">
            <a:avLst/>
          </a:prstGeom>
        </p:spPr>
        <p:txBody>
          <a:bodyPr/>
          <a:lstStyle/>
          <a:p>
            <a:pPr defTabSz="709930">
              <a:defRPr sz="7224"/>
            </a:pPr>
            <a:endParaRPr/>
          </a:p>
          <a:p>
            <a:pPr defTabSz="709930">
              <a:defRPr sz="5590">
                <a:latin typeface="Helvetica Neue"/>
                <a:ea typeface="Helvetica Neue"/>
                <a:cs typeface="Helvetica Neue"/>
                <a:sym typeface="Helvetica Neue"/>
              </a:defRPr>
            </a:pPr>
            <a:r>
              <a:t>Right:  Co-author </a:t>
            </a:r>
          </a:p>
          <a:p>
            <a:pPr defTabSz="709930">
              <a:defRPr sz="4730">
                <a:latin typeface="Helvetica Neue"/>
                <a:ea typeface="Helvetica Neue"/>
                <a:cs typeface="Helvetica Neue"/>
                <a:sym typeface="Helvetica Neue"/>
              </a:defRPr>
            </a:pPr>
            <a:r>
              <a:t>(in nacelle of UD’s Gamesa G90 Turbine)</a:t>
            </a:r>
          </a:p>
        </p:txBody>
      </p:sp>
      <p:sp>
        <p:nvSpPr>
          <p:cNvPr id="124" name="Sources:…"/>
          <p:cNvSpPr txBox="1">
            <a:spLocks noGrp="1"/>
          </p:cNvSpPr>
          <p:nvPr>
            <p:ph type="body" sz="half" idx="1"/>
          </p:nvPr>
        </p:nvSpPr>
        <p:spPr>
          <a:xfrm>
            <a:off x="393541" y="5062215"/>
            <a:ext cx="14367993" cy="7479035"/>
          </a:xfrm>
          <a:prstGeom prst="rect">
            <a:avLst/>
          </a:prstGeom>
        </p:spPr>
        <p:txBody>
          <a:bodyPr/>
          <a:lstStyle/>
          <a:p>
            <a:pPr>
              <a:defRPr sz="3600"/>
            </a:pPr>
            <a:r>
              <a:t>Sources:</a:t>
            </a:r>
          </a:p>
          <a:p>
            <a:pPr>
              <a:defRPr sz="3600"/>
            </a:pPr>
            <a:endParaRPr/>
          </a:p>
          <a:p>
            <a:pPr algn="l">
              <a:defRPr sz="2400">
                <a:latin typeface="Lucida Grande"/>
                <a:ea typeface="Lucida Grande"/>
                <a:cs typeface="Lucida Grande"/>
                <a:sym typeface="Lucida Grande"/>
              </a:defRPr>
            </a:pPr>
            <a:r>
              <a:t>Elpiniki Apostolaki-Iosifidou, 2017, GRID INTEGRATION OF CLEAN ELECTRICITY GENERATION AND Storage, UD PhD in Electrical and Computer Engineering</a:t>
            </a:r>
          </a:p>
          <a:p>
            <a:pPr algn="l">
              <a:defRPr sz="2400">
                <a:latin typeface="Lucida Grande"/>
                <a:ea typeface="Lucida Grande"/>
                <a:cs typeface="Lucida Grande"/>
                <a:sym typeface="Lucida Grande"/>
              </a:defRPr>
            </a:pPr>
            <a:endParaRPr/>
          </a:p>
          <a:p>
            <a:pPr algn="l">
              <a:defRPr sz="2400">
                <a:latin typeface="Lucida Grande"/>
                <a:ea typeface="Lucida Grande"/>
                <a:cs typeface="Lucida Grande"/>
                <a:sym typeface="Lucida Grande"/>
              </a:defRPr>
            </a:pPr>
            <a:r>
              <a:t>ELPINIKI APOSTOLAKI-IOSIFIDOU, REGINA MCCORMACK, WILLETT KEMPTON, PAUL MCCOY, AND DENIZ OZKAN, 2019, Transmission Design and Analysis for Large-Scale Offshore Wind Energy Development, </a:t>
            </a:r>
            <a:r>
              <a:rPr cap="all"/>
              <a:t>IEEE</a:t>
            </a:r>
            <a:r>
              <a:t> Power and Energy Technology Systems Journal, V 6 No 1, March 2019.  </a:t>
            </a:r>
            <a:r>
              <a:rPr cap="all"/>
              <a:t>DOI:10.1109/JPETS.2019.2898688</a:t>
            </a:r>
            <a:r>
              <a:t> </a:t>
            </a:r>
          </a:p>
          <a:p>
            <a:pPr algn="l">
              <a:defRPr sz="2400">
                <a:latin typeface="Lucida Grande"/>
                <a:ea typeface="Lucida Grande"/>
                <a:cs typeface="Lucida Grande"/>
                <a:sym typeface="Lucida Grande"/>
              </a:defRPr>
            </a:pPr>
            <a:endParaRPr/>
          </a:p>
          <a:p>
            <a:pPr algn="l">
              <a:defRPr sz="2400">
                <a:latin typeface="Lucida Grande"/>
                <a:ea typeface="Lucida Grande"/>
                <a:cs typeface="Lucida Grande"/>
                <a:sym typeface="Lucida Grande"/>
              </a:defRPr>
            </a:pPr>
            <a:r>
              <a:t>Simão, H.P., W. B. Powell, C. L. Archer, W. Kempton, 2017, The challenge of integrating offshore wind power in the U.S. electric grid. Part II: Simulation of electricity market operations. </a:t>
            </a:r>
            <a:r>
              <a:rPr u="sng"/>
              <a:t>Renewable Energy</a:t>
            </a:r>
            <a:r>
              <a:t>, doi: 10.1016/j.renene.2016.11.049</a:t>
            </a:r>
            <a:br/>
            <a:endParaRPr/>
          </a:p>
          <a:p>
            <a:pPr algn="l">
              <a:defRPr sz="2400">
                <a:latin typeface="Lucida Grande"/>
                <a:ea typeface="Lucida Grande"/>
                <a:cs typeface="Lucida Grande"/>
                <a:sym typeface="Lucida Grande"/>
              </a:defRPr>
            </a:pPr>
            <a:r>
              <a:t>Archer, C. L., H. P. Simão, W. Kempton, W. B. Powell, and M. J. Dvorak, 2017, The challenge of integrating offshore wind power in the U.S. electric grid. Part I: Wind forecast error. Renewable Energy, doi: 10.1016/j.renene.2016.11.047.</a:t>
            </a:r>
          </a:p>
          <a:p>
            <a:pPr marL="457200" indent="-228600" algn="l" defTabSz="457200">
              <a:tabLst>
                <a:tab pos="228600" algn="l"/>
                <a:tab pos="457200" algn="l"/>
              </a:tabLst>
              <a:defRPr sz="2400">
                <a:latin typeface="Lucida Grande"/>
                <a:ea typeface="Lucida Grande"/>
                <a:cs typeface="Lucida Grande"/>
                <a:sym typeface="Lucida Grande"/>
              </a:defRPr>
            </a:pPr>
            <a:endParaRPr/>
          </a:p>
        </p:txBody>
      </p:sp>
      <p:pic>
        <p:nvPicPr>
          <p:cNvPr id="125" name="IMG_0900.jpeg" descr="IMG_0900.jpeg"/>
          <p:cNvPicPr>
            <a:picLocks noChangeAspect="1"/>
          </p:cNvPicPr>
          <p:nvPr/>
        </p:nvPicPr>
        <p:blipFill>
          <a:blip r:embed="rId2">
            <a:extLst/>
          </a:blip>
          <a:stretch>
            <a:fillRect/>
          </a:stretch>
        </p:blipFill>
        <p:spPr>
          <a:xfrm>
            <a:off x="15182406" y="0"/>
            <a:ext cx="9169145" cy="13716001"/>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Offshore Wind Potential off PJM territory - 80 GW"/>
          <p:cNvSpPr txBox="1">
            <a:spLocks noGrp="1"/>
          </p:cNvSpPr>
          <p:nvPr>
            <p:ph type="title"/>
          </p:nvPr>
        </p:nvSpPr>
        <p:spPr>
          <a:xfrm>
            <a:off x="1657350" y="214591"/>
            <a:ext cx="10223500" cy="4181519"/>
          </a:xfrm>
          <a:prstGeom prst="rect">
            <a:avLst/>
          </a:prstGeom>
        </p:spPr>
        <p:txBody>
          <a:bodyPr/>
          <a:lstStyle/>
          <a:p>
            <a:r>
              <a:t>Offshore Wind Potential off PJM territory - 80 GW</a:t>
            </a:r>
          </a:p>
        </p:txBody>
      </p:sp>
      <p:sp>
        <p:nvSpPr>
          <p:cNvPr id="128" name="Careful examination of wind, bathymetry, and all direct conflicts - image at right ( ≠ BOEM stakeholder process)…"/>
          <p:cNvSpPr txBox="1">
            <a:spLocks noGrp="1"/>
          </p:cNvSpPr>
          <p:nvPr>
            <p:ph type="body" sz="half" idx="1"/>
          </p:nvPr>
        </p:nvSpPr>
        <p:spPr>
          <a:xfrm>
            <a:off x="1214725" y="4653567"/>
            <a:ext cx="11108750" cy="8427815"/>
          </a:xfrm>
          <a:prstGeom prst="rect">
            <a:avLst/>
          </a:prstGeom>
        </p:spPr>
        <p:txBody>
          <a:bodyPr/>
          <a:lstStyle/>
          <a:p>
            <a:pPr marL="514350" indent="-514350" algn="l" defTabSz="594360">
              <a:buSzPct val="125000"/>
              <a:buChar char="•"/>
              <a:defRPr sz="3888"/>
            </a:pPr>
            <a:r>
              <a:t> Careful examination of wind, bathymetry, and all direct conflicts - image at right ( ≠ BOEM stakeholder process)</a:t>
            </a:r>
          </a:p>
          <a:p>
            <a:pPr marL="514350" indent="-514350" algn="l" defTabSz="594360">
              <a:buSzPct val="125000"/>
              <a:buChar char="•"/>
              <a:defRPr sz="3888"/>
            </a:pPr>
            <a:r>
              <a:t>Only bottom-mounted, no floating wind</a:t>
            </a:r>
          </a:p>
          <a:p>
            <a:pPr marL="514350" indent="-514350" algn="l" defTabSz="594360">
              <a:buSzPct val="125000"/>
              <a:buChar char="•"/>
              <a:defRPr sz="3888"/>
            </a:pPr>
            <a:r>
              <a:t>Result: 70 GW capacity off PJM states (Archer 2017, Apostolaki-Iosifidou 2019)</a:t>
            </a:r>
          </a:p>
          <a:p>
            <a:pPr marL="514350" indent="-514350" algn="l" defTabSz="594360">
              <a:buSzPct val="125000"/>
              <a:buChar char="•"/>
              <a:defRPr sz="3888"/>
            </a:pPr>
            <a:r>
              <a:t>Image shows areas + one proposed HVDC system connecting to 9 POIs</a:t>
            </a:r>
          </a:p>
          <a:p>
            <a:pPr marL="514350" indent="-514350" algn="l" defTabSz="594360">
              <a:buSzPct val="125000"/>
              <a:buChar char="•"/>
              <a:defRPr sz="3888"/>
            </a:pPr>
            <a:r>
              <a:t>Energy output at ~ 50% CF = 35 GW</a:t>
            </a:r>
            <a:r>
              <a:rPr baseline="-5999"/>
              <a:t>a</a:t>
            </a:r>
          </a:p>
          <a:p>
            <a:pPr marL="514350" indent="-514350" algn="l" defTabSz="594360">
              <a:buSzPct val="125000"/>
              <a:buChar char="•"/>
              <a:defRPr sz="3888"/>
            </a:pPr>
            <a:r>
              <a:t>Question:  How much is 70 GW?</a:t>
            </a:r>
          </a:p>
          <a:p>
            <a:pPr marL="514350" indent="-514350" algn="l" defTabSz="594360">
              <a:buSzPct val="125000"/>
              <a:buChar char="•"/>
              <a:defRPr sz="3888"/>
            </a:pPr>
            <a:r>
              <a:t>Question:  How to build transmission to get to shore?</a:t>
            </a:r>
          </a:p>
          <a:p>
            <a:pPr marL="514350" indent="-514350" algn="l" defTabSz="594360">
              <a:buSzPct val="125000"/>
              <a:buChar char="•"/>
              <a:defRPr sz="3888"/>
            </a:pPr>
            <a:r>
              <a:t>Question:  How to integrate so much variable generation?</a:t>
            </a:r>
          </a:p>
        </p:txBody>
      </p:sp>
      <p:pic>
        <p:nvPicPr>
          <p:cNvPr id="129" name="page75image27936176.png" descr="page75image27936176.png"/>
          <p:cNvPicPr>
            <a:picLocks noChangeAspect="1"/>
          </p:cNvPicPr>
          <p:nvPr/>
        </p:nvPicPr>
        <p:blipFill>
          <a:blip r:embed="rId2">
            <a:extLst/>
          </a:blip>
          <a:stretch>
            <a:fillRect/>
          </a:stretch>
        </p:blipFill>
        <p:spPr>
          <a:xfrm>
            <a:off x="13225462" y="20637"/>
            <a:ext cx="10761785" cy="13716001"/>
          </a:xfrm>
          <a:prstGeom prst="rect">
            <a:avLst/>
          </a:prstGeom>
          <a:ln w="12700">
            <a:miter lim="400000"/>
          </a:ln>
        </p:spPr>
      </p:pic>
      <p:sp>
        <p:nvSpPr>
          <p:cNvPr id="130" name="Text"/>
          <p:cNvSpPr txBox="1"/>
          <p:nvPr/>
        </p:nvSpPr>
        <p:spPr>
          <a:xfrm>
            <a:off x="13225462" y="-207963"/>
            <a:ext cx="190501" cy="45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lnSpc>
                <a:spcPts val="2800"/>
              </a:lnSpc>
              <a:defRPr sz="1200" b="0">
                <a:latin typeface="Times"/>
                <a:ea typeface="Times"/>
                <a:cs typeface="Times"/>
                <a:sym typeface="Times"/>
              </a:defRPr>
            </a:lvl1pPr>
          </a:lstStyle>
          <a:p>
            <a:r>
              <a:t>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How much OSW is 80 GW capacity?"/>
          <p:cNvSpPr txBox="1">
            <a:spLocks noGrp="1"/>
          </p:cNvSpPr>
          <p:nvPr>
            <p:ph type="title"/>
          </p:nvPr>
        </p:nvSpPr>
        <p:spPr>
          <a:prstGeom prst="rect">
            <a:avLst/>
          </a:prstGeom>
        </p:spPr>
        <p:txBody>
          <a:bodyPr/>
          <a:lstStyle>
            <a:lvl1pPr defTabSz="718184">
              <a:defRPr sz="9744"/>
            </a:lvl1pPr>
          </a:lstStyle>
          <a:p>
            <a:r>
              <a:t>How much OSW is 80 GW capacity?</a:t>
            </a:r>
          </a:p>
        </p:txBody>
      </p:sp>
      <p:sp>
        <p:nvSpPr>
          <p:cNvPr id="133" name="At 50% CF, average OSW resource output = 40 GWa…"/>
          <p:cNvSpPr txBox="1">
            <a:spLocks noGrp="1"/>
          </p:cNvSpPr>
          <p:nvPr>
            <p:ph type="body" idx="1"/>
          </p:nvPr>
        </p:nvSpPr>
        <p:spPr>
          <a:xfrm>
            <a:off x="1046255" y="2462851"/>
            <a:ext cx="22291490" cy="10804030"/>
          </a:xfrm>
          <a:prstGeom prst="rect">
            <a:avLst/>
          </a:prstGeom>
        </p:spPr>
        <p:txBody>
          <a:bodyPr/>
          <a:lstStyle/>
          <a:p>
            <a:pPr marL="412750" indent="-412750" defTabSz="536575">
              <a:spcBef>
                <a:spcPts val="3800"/>
              </a:spcBef>
              <a:defRPr sz="4419"/>
            </a:pPr>
            <a:r>
              <a:t>At 50% CF, average OSW resource output = 40 GW</a:t>
            </a:r>
            <a:r>
              <a:rPr baseline="-5999"/>
              <a:t>a</a:t>
            </a:r>
          </a:p>
          <a:p>
            <a:pPr marL="412750" indent="-412750" defTabSz="536575">
              <a:spcBef>
                <a:spcPts val="3800"/>
              </a:spcBef>
              <a:defRPr sz="4419"/>
            </a:pPr>
            <a:r>
              <a:t>PJM average load is ~85 - 90 GW</a:t>
            </a:r>
            <a:r>
              <a:rPr baseline="-5999"/>
              <a:t>a </a:t>
            </a:r>
            <a:r>
              <a:t>, PJM capacity is 184 GW, state OSW commitments are 4.7 GW (NJ 3.5 + MD 1.2 = 4.7 GW), so full PJM OSW resource is …</a:t>
            </a:r>
          </a:p>
          <a:p>
            <a:pPr marL="1238250" lvl="2" indent="-412750" defTabSz="536575">
              <a:spcBef>
                <a:spcPts val="3800"/>
              </a:spcBef>
              <a:defRPr sz="4419"/>
            </a:pPr>
            <a:r>
              <a:t>40/90 = 44% of avg PJM load, and </a:t>
            </a:r>
          </a:p>
          <a:p>
            <a:pPr marL="1238250" lvl="2" indent="-412750" defTabSz="536575">
              <a:spcBef>
                <a:spcPts val="3800"/>
              </a:spcBef>
              <a:defRPr sz="4419"/>
            </a:pPr>
            <a:r>
              <a:t>80/184 = 43% of PJM capacity</a:t>
            </a:r>
          </a:p>
          <a:p>
            <a:pPr marL="1238250" lvl="2" indent="-412750" defTabSz="536575">
              <a:spcBef>
                <a:spcPts val="3800"/>
              </a:spcBef>
              <a:defRPr sz="4419"/>
            </a:pPr>
            <a:r>
              <a:t>80/4.7 = 17 times PJM state commitments</a:t>
            </a:r>
          </a:p>
          <a:p>
            <a:pPr marL="412750" indent="-412750" defTabSz="536575">
              <a:spcBef>
                <a:spcPts val="3800"/>
              </a:spcBef>
              <a:defRPr sz="4419"/>
            </a:pPr>
            <a:r>
              <a:t>PJM 2019 on-land wind generation:  ~1 - 6 GW</a:t>
            </a:r>
          </a:p>
          <a:p>
            <a:pPr marL="825500" lvl="1" indent="-412750" defTabSz="536575">
              <a:spcBef>
                <a:spcPts val="3800"/>
              </a:spcBef>
              <a:defRPr sz="4419"/>
            </a:pPr>
            <a:r>
              <a:t>So, all state OSW commitments would ~ double existing PJM wind generation</a:t>
            </a:r>
          </a:p>
          <a:p>
            <a:pPr marL="412750" indent="-412750" defTabSz="536575">
              <a:spcBef>
                <a:spcPts val="3800"/>
              </a:spcBef>
              <a:defRPr sz="4419"/>
            </a:pPr>
            <a:r>
              <a:t>Average New Jersey load = 8.7 GWa</a:t>
            </a:r>
          </a:p>
          <a:p>
            <a:pPr marL="1238250" lvl="2" indent="-412750" defTabSz="536575">
              <a:spcBef>
                <a:spcPts val="3800"/>
              </a:spcBef>
              <a:defRPr sz="4419"/>
            </a:pPr>
            <a:r>
              <a:t>NJ’s commitment of  3.5 GW @ 50% CF would be 20% of NJ load</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ext"/>
          <p:cNvSpPr txBox="1"/>
          <p:nvPr/>
        </p:nvSpPr>
        <p:spPr>
          <a:xfrm>
            <a:off x="11832480" y="2590799"/>
            <a:ext cx="190501" cy="45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lnSpc>
                <a:spcPts val="2800"/>
              </a:lnSpc>
              <a:defRPr sz="1200" b="0">
                <a:latin typeface="Times"/>
                <a:ea typeface="Times"/>
                <a:cs typeface="Times"/>
                <a:sym typeface="Times"/>
              </a:defRPr>
            </a:lvl1pPr>
          </a:lstStyle>
          <a:p>
            <a:r>
              <a:t> </a:t>
            </a:r>
          </a:p>
        </p:txBody>
      </p:sp>
      <p:pic>
        <p:nvPicPr>
          <p:cNvPr id="136" name="page77image27957968.png" descr="page77image27957968.png"/>
          <p:cNvPicPr>
            <a:picLocks noChangeAspect="1"/>
          </p:cNvPicPr>
          <p:nvPr/>
        </p:nvPicPr>
        <p:blipFill>
          <a:blip r:embed="rId2">
            <a:extLst/>
          </a:blip>
          <a:stretch>
            <a:fillRect/>
          </a:stretch>
        </p:blipFill>
        <p:spPr>
          <a:xfrm>
            <a:off x="9078965" y="866775"/>
            <a:ext cx="15136016" cy="10074911"/>
          </a:xfrm>
          <a:prstGeom prst="rect">
            <a:avLst/>
          </a:prstGeom>
          <a:ln w="12700">
            <a:miter lim="400000"/>
          </a:ln>
        </p:spPr>
      </p:pic>
      <p:sp>
        <p:nvSpPr>
          <p:cNvPr id="138" name="How to design a transmission system to bring 80 GW to shore?"/>
          <p:cNvSpPr txBox="1">
            <a:spLocks noGrp="1"/>
          </p:cNvSpPr>
          <p:nvPr>
            <p:ph type="title"/>
          </p:nvPr>
        </p:nvSpPr>
        <p:spPr>
          <a:xfrm>
            <a:off x="1657350" y="4967786"/>
            <a:ext cx="10223500" cy="3780428"/>
          </a:xfrm>
          <a:prstGeom prst="rect">
            <a:avLst/>
          </a:prstGeom>
        </p:spPr>
        <p:txBody>
          <a:bodyPr/>
          <a:lstStyle>
            <a:lvl1pPr defTabSz="784225">
              <a:defRPr sz="7410"/>
            </a:lvl1pPr>
          </a:lstStyle>
          <a:p>
            <a:r>
              <a:t>How to design a transmission system to bring 80 GW to shore?</a:t>
            </a:r>
          </a:p>
        </p:txBody>
      </p:sp>
      <p:sp>
        <p:nvSpPr>
          <p:cNvPr id="139" name="Figure:  Example layout of each 500 MW plant, with single substation in the middle.…"/>
          <p:cNvSpPr txBox="1"/>
          <p:nvPr/>
        </p:nvSpPr>
        <p:spPr>
          <a:xfrm>
            <a:off x="1503952" y="9522842"/>
            <a:ext cx="10530296" cy="25760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4000" b="0">
                <a:latin typeface="+mn-lt"/>
                <a:ea typeface="+mn-ea"/>
                <a:cs typeface="+mn-cs"/>
                <a:sym typeface="Helvetica Neue Medium"/>
              </a:defRPr>
            </a:pPr>
            <a:r>
              <a:rPr dirty="0"/>
              <a:t>Figure:  Example layout of each 500 MW plant, with single substation in the middle.</a:t>
            </a:r>
          </a:p>
          <a:p>
            <a:pPr algn="l">
              <a:defRPr sz="4000" b="0">
                <a:latin typeface="+mn-lt"/>
                <a:ea typeface="+mn-ea"/>
                <a:cs typeface="+mn-cs"/>
                <a:sym typeface="Helvetica Neue Medium"/>
              </a:defRPr>
            </a:pPr>
            <a:endParaRPr dirty="0"/>
          </a:p>
          <a:p>
            <a:pPr algn="l">
              <a:defRPr sz="4000" b="0">
                <a:latin typeface="+mn-lt"/>
                <a:ea typeface="+mn-ea"/>
                <a:cs typeface="+mn-cs"/>
                <a:sym typeface="Helvetica Neue Medium"/>
              </a:defRPr>
            </a:pPr>
            <a:r>
              <a:rPr dirty="0"/>
              <a:t>160 wind plants @ 500 MW = 80 GW</a:t>
            </a:r>
          </a:p>
        </p:txBody>
      </p:sp>
      <p:sp>
        <p:nvSpPr>
          <p:cNvPr id="140" name="APOSTOLAKI-IOSIFIDOU EtAl 2019"/>
          <p:cNvSpPr txBox="1"/>
          <p:nvPr/>
        </p:nvSpPr>
        <p:spPr>
          <a:xfrm>
            <a:off x="18943587" y="12058649"/>
            <a:ext cx="4641951" cy="45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400" b="0">
                <a:latin typeface="Lucida Grande"/>
                <a:ea typeface="Lucida Grande"/>
                <a:cs typeface="Lucida Grande"/>
                <a:sym typeface="Lucida Grande"/>
              </a:defRPr>
            </a:lvl1pPr>
          </a:lstStyle>
          <a:p>
            <a:r>
              <a:t>APOSTOLAKI-IOSIFIDOU EtAl 2019</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Approximate layout into 500 MW projects and “Backbone” transmission"/>
          <p:cNvSpPr txBox="1">
            <a:spLocks noGrp="1"/>
          </p:cNvSpPr>
          <p:nvPr>
            <p:ph type="title"/>
          </p:nvPr>
        </p:nvSpPr>
        <p:spPr>
          <a:xfrm>
            <a:off x="740078" y="-619125"/>
            <a:ext cx="9296953" cy="5639197"/>
          </a:xfrm>
          <a:prstGeom prst="rect">
            <a:avLst/>
          </a:prstGeom>
        </p:spPr>
        <p:txBody>
          <a:bodyPr/>
          <a:lstStyle>
            <a:lvl1pPr defTabSz="718184">
              <a:defRPr sz="7308"/>
            </a:lvl1pPr>
          </a:lstStyle>
          <a:p>
            <a:r>
              <a:t>Approximate layout into 500 MW projects and “Backbone” transmission</a:t>
            </a:r>
          </a:p>
        </p:txBody>
      </p:sp>
      <p:sp>
        <p:nvSpPr>
          <p:cNvPr id="143" name="The wind areas were connected to shore using two systems:  AC radials for each project, and an HVDC “Backbone” to a smaller number of POIs. HVDC is shown here.…"/>
          <p:cNvSpPr txBox="1">
            <a:spLocks noGrp="1"/>
          </p:cNvSpPr>
          <p:nvPr>
            <p:ph type="body" sz="half" idx="1"/>
          </p:nvPr>
        </p:nvSpPr>
        <p:spPr>
          <a:xfrm>
            <a:off x="204111" y="5707062"/>
            <a:ext cx="9832920" cy="7917099"/>
          </a:xfrm>
          <a:prstGeom prst="rect">
            <a:avLst/>
          </a:prstGeom>
        </p:spPr>
        <p:txBody>
          <a:bodyPr>
            <a:normAutofit fontScale="70000" lnSpcReduction="20000"/>
          </a:bodyPr>
          <a:lstStyle/>
          <a:p>
            <a:pPr algn="l" defTabSz="338327">
              <a:lnSpc>
                <a:spcPts val="5700"/>
              </a:lnSpc>
              <a:spcBef>
                <a:spcPts val="800"/>
              </a:spcBef>
              <a:defRPr sz="3700">
                <a:latin typeface="Arial"/>
                <a:ea typeface="Arial"/>
                <a:cs typeface="Arial"/>
                <a:sym typeface="Arial"/>
              </a:defRPr>
            </a:pPr>
            <a:r>
              <a:rPr dirty="0"/>
              <a:t>The wind areas were connected to shore using two systems:  AC radials for each project, and an HVDC “Backbone” to a smaller number of POIs. HVDC is shown here.</a:t>
            </a:r>
          </a:p>
          <a:p>
            <a:pPr algn="l" defTabSz="338327">
              <a:lnSpc>
                <a:spcPts val="5700"/>
              </a:lnSpc>
              <a:spcBef>
                <a:spcPts val="800"/>
              </a:spcBef>
              <a:defRPr sz="3700">
                <a:latin typeface="Arial"/>
                <a:ea typeface="Arial"/>
                <a:cs typeface="Arial"/>
                <a:sym typeface="Arial"/>
              </a:defRPr>
            </a:pPr>
            <a:endParaRPr dirty="0"/>
          </a:p>
          <a:p>
            <a:pPr algn="l" defTabSz="338327">
              <a:lnSpc>
                <a:spcPts val="5700"/>
              </a:lnSpc>
              <a:spcBef>
                <a:spcPts val="800"/>
              </a:spcBef>
              <a:defRPr sz="3700">
                <a:latin typeface="Arial"/>
                <a:ea typeface="Arial"/>
                <a:cs typeface="Arial"/>
                <a:sym typeface="Arial"/>
              </a:defRPr>
            </a:pPr>
            <a:r>
              <a:rPr dirty="0"/>
              <a:t>The lighter grey squares are the potential wind areas identified here, darker grey are already-designated wind energy areas (WEAs) designated by BOEM. </a:t>
            </a:r>
          </a:p>
          <a:p>
            <a:pPr algn="l" defTabSz="338327">
              <a:lnSpc>
                <a:spcPts val="5700"/>
              </a:lnSpc>
              <a:spcBef>
                <a:spcPts val="800"/>
              </a:spcBef>
              <a:defRPr sz="3700">
                <a:latin typeface="Arial"/>
                <a:ea typeface="Arial"/>
                <a:cs typeface="Arial"/>
                <a:sym typeface="Arial"/>
              </a:defRPr>
            </a:pPr>
            <a:endParaRPr dirty="0"/>
          </a:p>
          <a:p>
            <a:pPr algn="l" defTabSz="338327">
              <a:lnSpc>
                <a:spcPts val="5700"/>
              </a:lnSpc>
              <a:spcBef>
                <a:spcPts val="800"/>
              </a:spcBef>
              <a:defRPr sz="3700">
                <a:latin typeface="Arial"/>
                <a:ea typeface="Arial"/>
                <a:cs typeface="Arial"/>
                <a:sym typeface="Arial"/>
              </a:defRPr>
            </a:pPr>
            <a:endParaRPr dirty="0"/>
          </a:p>
          <a:p>
            <a:pPr algn="l" defTabSz="338327">
              <a:lnSpc>
                <a:spcPts val="5700"/>
              </a:lnSpc>
              <a:spcBef>
                <a:spcPts val="800"/>
              </a:spcBef>
              <a:defRPr sz="3700">
                <a:latin typeface="Arial"/>
                <a:ea typeface="Arial"/>
                <a:cs typeface="Arial"/>
                <a:sym typeface="Arial"/>
              </a:defRPr>
            </a:pPr>
            <a:r>
              <a:rPr dirty="0"/>
              <a:t>From EAI. Dissertation, Figure 3.6</a:t>
            </a:r>
          </a:p>
        </p:txBody>
      </p:sp>
      <p:pic>
        <p:nvPicPr>
          <p:cNvPr id="144" name="page83image28172416.jpg" descr="page83image28172416.jpg"/>
          <p:cNvPicPr>
            <a:picLocks noChangeAspect="1"/>
          </p:cNvPicPr>
          <p:nvPr/>
        </p:nvPicPr>
        <p:blipFill>
          <a:blip r:embed="rId2">
            <a:extLst/>
          </a:blip>
          <a:stretch>
            <a:fillRect/>
          </a:stretch>
        </p:blipFill>
        <p:spPr>
          <a:xfrm>
            <a:off x="10028809" y="145632"/>
            <a:ext cx="14306887" cy="13424736"/>
          </a:xfrm>
          <a:prstGeom prst="rect">
            <a:avLst/>
          </a:prstGeom>
          <a:ln w="12700">
            <a:miter lim="400000"/>
          </a:ln>
        </p:spPr>
      </p:pic>
      <p:sp>
        <p:nvSpPr>
          <p:cNvPr id="145" name="Text"/>
          <p:cNvSpPr txBox="1"/>
          <p:nvPr/>
        </p:nvSpPr>
        <p:spPr>
          <a:xfrm>
            <a:off x="12264280" y="1333499"/>
            <a:ext cx="190501" cy="45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lnSpc>
                <a:spcPts val="2800"/>
              </a:lnSpc>
              <a:defRPr sz="1200" b="0">
                <a:latin typeface="Times"/>
                <a:ea typeface="Times"/>
                <a:cs typeface="Times"/>
                <a:sym typeface="Times"/>
              </a:defRPr>
            </a:lvl1pPr>
          </a:lstStyle>
          <a:p>
            <a:r>
              <a:t>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ransmission Topologies"/>
          <p:cNvSpPr txBox="1">
            <a:spLocks noGrp="1"/>
          </p:cNvSpPr>
          <p:nvPr>
            <p:ph type="title"/>
          </p:nvPr>
        </p:nvSpPr>
        <p:spPr>
          <a:prstGeom prst="rect">
            <a:avLst/>
          </a:prstGeom>
        </p:spPr>
        <p:txBody>
          <a:bodyPr/>
          <a:lstStyle/>
          <a:p>
            <a:r>
              <a:rPr dirty="0"/>
              <a:t>Transmission Topologies</a:t>
            </a:r>
          </a:p>
        </p:txBody>
      </p:sp>
      <p:pic>
        <p:nvPicPr>
          <p:cNvPr id="148" name="Image" descr="Image"/>
          <p:cNvPicPr>
            <a:picLocks noChangeAspect="1"/>
          </p:cNvPicPr>
          <p:nvPr/>
        </p:nvPicPr>
        <p:blipFill>
          <a:blip r:embed="rId2">
            <a:extLst/>
          </a:blip>
          <a:stretch>
            <a:fillRect/>
          </a:stretch>
        </p:blipFill>
        <p:spPr>
          <a:xfrm>
            <a:off x="3420230" y="2405609"/>
            <a:ext cx="17098488" cy="4414316"/>
          </a:xfrm>
          <a:prstGeom prst="rect">
            <a:avLst/>
          </a:prstGeom>
          <a:ln w="12700">
            <a:miter lim="400000"/>
          </a:ln>
        </p:spPr>
      </p:pic>
      <p:pic>
        <p:nvPicPr>
          <p:cNvPr id="149" name="Image" descr="Image"/>
          <p:cNvPicPr>
            <a:picLocks noChangeAspect="1"/>
          </p:cNvPicPr>
          <p:nvPr/>
        </p:nvPicPr>
        <p:blipFill>
          <a:blip r:embed="rId3">
            <a:extLst/>
          </a:blip>
          <a:stretch>
            <a:fillRect/>
          </a:stretch>
        </p:blipFill>
        <p:spPr>
          <a:xfrm>
            <a:off x="3370611" y="7922992"/>
            <a:ext cx="17642778" cy="4973858"/>
          </a:xfrm>
          <a:prstGeom prst="rect">
            <a:avLst/>
          </a:prstGeom>
          <a:ln w="12700">
            <a:miter lim="400000"/>
          </a:ln>
        </p:spPr>
      </p:pic>
      <p:sp>
        <p:nvSpPr>
          <p:cNvPr id="150" name="AC to Offshore Substation to HVDC-VSC converter to backbone (From EAI 2019 Figure 5)"/>
          <p:cNvSpPr txBox="1"/>
          <p:nvPr/>
        </p:nvSpPr>
        <p:spPr>
          <a:xfrm>
            <a:off x="4283376" y="12775183"/>
            <a:ext cx="15351634" cy="5481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0"/>
            </a:lvl1pPr>
          </a:lstStyle>
          <a:p>
            <a:r>
              <a:t>AC to Offshore Substation to HVDC-VSC converter to backbone (From EAI 2019 Figure 5)</a:t>
            </a:r>
          </a:p>
        </p:txBody>
      </p:sp>
      <p:sp>
        <p:nvSpPr>
          <p:cNvPr id="151" name="AC to Offshore Substation to AC to POI ashore (From EAI 2019 Figure 3)"/>
          <p:cNvSpPr txBox="1"/>
          <p:nvPr/>
        </p:nvSpPr>
        <p:spPr>
          <a:xfrm>
            <a:off x="5758037" y="6583933"/>
            <a:ext cx="12402313" cy="5481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0"/>
            </a:lvl1pPr>
          </a:lstStyle>
          <a:p>
            <a:r>
              <a:t>AC to Offshore Substation to AC to POI ashore (From EAI 2019 Figure 3)</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HVDC backbone or AC radials for each project?"/>
          <p:cNvSpPr txBox="1">
            <a:spLocks noGrp="1"/>
          </p:cNvSpPr>
          <p:nvPr>
            <p:ph type="title"/>
          </p:nvPr>
        </p:nvSpPr>
        <p:spPr>
          <a:xfrm>
            <a:off x="380621" y="665162"/>
            <a:ext cx="23169855" cy="2286001"/>
          </a:xfrm>
          <a:prstGeom prst="rect">
            <a:avLst/>
          </a:prstGeom>
        </p:spPr>
        <p:txBody>
          <a:bodyPr/>
          <a:lstStyle>
            <a:lvl1pPr defTabSz="602615">
              <a:defRPr sz="8176"/>
            </a:lvl1pPr>
          </a:lstStyle>
          <a:p>
            <a:r>
              <a:t>HVDC backbone or AC radials for each project?</a:t>
            </a:r>
          </a:p>
        </p:txBody>
      </p:sp>
      <p:sp>
        <p:nvSpPr>
          <p:cNvPr id="154" name="Cost of AC system probably lower, also, if AC direct to show is managed by wind farm developer, so not concerned about 3rd party not having the backbone ready when my one wind farm is complete.…"/>
          <p:cNvSpPr txBox="1">
            <a:spLocks noGrp="1"/>
          </p:cNvSpPr>
          <p:nvPr>
            <p:ph type="body" idx="1"/>
          </p:nvPr>
        </p:nvSpPr>
        <p:spPr>
          <a:prstGeom prst="rect">
            <a:avLst/>
          </a:prstGeom>
        </p:spPr>
        <p:txBody>
          <a:bodyPr>
            <a:normAutofit lnSpcReduction="10000"/>
          </a:bodyPr>
          <a:lstStyle/>
          <a:p>
            <a:pPr marL="571500" indent="-571500" defTabSz="742950">
              <a:spcBef>
                <a:spcPts val="5300"/>
              </a:spcBef>
              <a:defRPr sz="4319"/>
            </a:pPr>
            <a:r>
              <a:t>Cost of AC system probably lower, also, if AC direct to show is managed by wind farm developer, so not concerned about 3rd party not having the backbone ready when my one wind farm is complete.</a:t>
            </a:r>
          </a:p>
          <a:p>
            <a:pPr marL="571500" indent="-571500" defTabSz="742950">
              <a:spcBef>
                <a:spcPts val="5300"/>
              </a:spcBef>
              <a:defRPr sz="4319"/>
            </a:pPr>
            <a:r>
              <a:t>Losses in the HVDC-VSC systems are approximately 1%–2% lower than that in the AC system for a distance about 120 km from shore. </a:t>
            </a:r>
          </a:p>
          <a:p>
            <a:pPr marL="571500" indent="-571500" defTabSz="742950">
              <a:spcBef>
                <a:spcPts val="5300"/>
              </a:spcBef>
              <a:defRPr sz="4319"/>
            </a:pPr>
            <a:r>
              <a:t>Other known technical advantages of HVDC: power flow is fully controlled,</a:t>
            </a:r>
            <a:br/>
            <a:r>
              <a:rPr sz="960"/>
              <a:t>• </a:t>
            </a:r>
            <a:r>
              <a:t>AC faults are not transferred to the rest of the network, </a:t>
            </a:r>
            <a:r>
              <a:rPr sz="960"/>
              <a:t>• </a:t>
            </a:r>
            <a:r>
              <a:t>there are no issues of cable charging currents, which for AC cables reduce the active power rating</a:t>
            </a:r>
          </a:p>
          <a:p>
            <a:pPr marL="571500" indent="-571500" defTabSz="742950">
              <a:spcBef>
                <a:spcPts val="5300"/>
              </a:spcBef>
              <a:defRPr sz="4319"/>
            </a:pPr>
            <a:r>
              <a:t>More important, the converter stations allow control of each POI as if it were an individual generator — thus, easier to integrate this large new variable generation resource.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How much can we integrate?"/>
          <p:cNvSpPr txBox="1">
            <a:spLocks noGrp="1"/>
          </p:cNvSpPr>
          <p:nvPr>
            <p:ph type="title"/>
          </p:nvPr>
        </p:nvSpPr>
        <p:spPr>
          <a:prstGeom prst="rect">
            <a:avLst/>
          </a:prstGeom>
        </p:spPr>
        <p:txBody>
          <a:bodyPr/>
          <a:lstStyle/>
          <a:p>
            <a:r>
              <a:t>How much can we integrate?</a:t>
            </a:r>
          </a:p>
        </p:txBody>
      </p:sp>
      <p:sp>
        <p:nvSpPr>
          <p:cNvPr id="157" name="Three studies:  Apostolaki-Iosifidou et al (2019) on transmission topology for up to 80 GW resource; Archer et al (2017) on today’s realistic weather forecast for dispatch and realistic deviations, to test integration of up to 70 GW of that resource; Sameō (2017) et al to run dispatch and power flow model to test integration.  (funded by US DOE DE-EE0005366, W. Kempton, PI)…"/>
          <p:cNvSpPr txBox="1">
            <a:spLocks noGrp="1"/>
          </p:cNvSpPr>
          <p:nvPr>
            <p:ph type="body" idx="1"/>
          </p:nvPr>
        </p:nvSpPr>
        <p:spPr>
          <a:prstGeom prst="rect">
            <a:avLst/>
          </a:prstGeom>
        </p:spPr>
        <p:txBody>
          <a:bodyPr/>
          <a:lstStyle/>
          <a:p>
            <a:pPr marL="520700" indent="-520700" defTabSz="676909">
              <a:spcBef>
                <a:spcPts val="4800"/>
              </a:spcBef>
              <a:defRPr sz="3936"/>
            </a:pPr>
            <a:r>
              <a:t>Three studies:  Apostolaki-Iosifidou et al (2019) on transmission topology for up to 80 GW resource; Archer et al (2017) on today’s realistic weather forecast for dispatch and realistic deviations, to test integration of up to 70 GW of that resource; Sameō (2017) et al to run dispatch and power flow model to test integration.  (funded by US DOE DE-EE0005366, W. Kempton, PI)</a:t>
            </a:r>
          </a:p>
          <a:p>
            <a:pPr marL="520700" indent="-520700" defTabSz="676909">
              <a:spcBef>
                <a:spcPts val="4800"/>
              </a:spcBef>
              <a:defRPr sz="3936"/>
            </a:pPr>
            <a:r>
              <a:t>Conservative integration criterion:  “This question is addressed using only current power system practice, that is, no demand-side management [42], no large-scale battery or compressed air storage [36], no mixing of different types of additional renewable power generation (e.g., wind, solar, hydro), and no coupling to the heating and transportation sectors (as done for example by Ref. [7] were introduced.”  (Archer et al 2017)</a:t>
            </a:r>
          </a:p>
          <a:p>
            <a:pPr marL="520700" indent="-520700" defTabSz="676909">
              <a:spcBef>
                <a:spcPts val="4800"/>
              </a:spcBef>
              <a:defRPr sz="3936"/>
            </a:pPr>
            <a:r>
              <a:t>Also only current weather forecast — not coming methods with real-time data assimilation, rapid refresh, statistical bias corrections, and ensemble probabilistic forecasts.  For comparison, also include “perfect forecast” (based on post-hoc knowledge).</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1176</Words>
  <Application>Microsoft Macintosh PowerPoint</Application>
  <PresentationFormat>Custom</PresentationFormat>
  <Paragraphs>102</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Helvetica Neue</vt:lpstr>
      <vt:lpstr>Helvetica Neue Light</vt:lpstr>
      <vt:lpstr>Helvetica Neue Medium</vt:lpstr>
      <vt:lpstr>Lucida Grande</vt:lpstr>
      <vt:lpstr>Times</vt:lpstr>
      <vt:lpstr>White</vt:lpstr>
      <vt:lpstr>Transmission for Offshore Wind in PJM: Looking Ahead</vt:lpstr>
      <vt:lpstr> Right:  Co-author  (in nacelle of UD’s Gamesa G90 Turbine)</vt:lpstr>
      <vt:lpstr>Offshore Wind Potential off PJM territory - 80 GW</vt:lpstr>
      <vt:lpstr>How much OSW is 80 GW capacity?</vt:lpstr>
      <vt:lpstr>How to design a transmission system to bring 80 GW to shore?</vt:lpstr>
      <vt:lpstr>Approximate layout into 500 MW projects and “Backbone” transmission</vt:lpstr>
      <vt:lpstr>Transmission Topologies</vt:lpstr>
      <vt:lpstr>HVDC backbone or AC radials for each project?</vt:lpstr>
      <vt:lpstr>How much can we integrate?</vt:lpstr>
      <vt:lpstr>How to Integrate from 0 to 70 GW of Offshore Wind</vt:lpstr>
      <vt:lpstr>Conclusions</vt:lpstr>
      <vt:lpstr>Takeaways</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Transmission for Offshore Wind in PJM: Looking Ahead</dc:title>
  <cp:lastModifiedBy>Susan Rivo</cp:lastModifiedBy>
  <cp:revision>2</cp:revision>
  <dcterms:modified xsi:type="dcterms:W3CDTF">2019-04-23T20:33:02Z</dcterms:modified>
</cp:coreProperties>
</file>